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roxima Nova"/>
      <p:regular r:id="rId56"/>
      <p:bold r:id="rId57"/>
      <p:italic r:id="rId58"/>
      <p:boldItalic r:id="rId59"/>
    </p:embeddedFont>
    <p:embeddedFont>
      <p:font typeface="Alfa Slab One"/>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lfaSlabOn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bold.fntdata"/><Relationship Id="rId12" Type="http://schemas.openxmlformats.org/officeDocument/2006/relationships/slide" Target="slides/slide7.xml"/><Relationship Id="rId56" Type="http://schemas.openxmlformats.org/officeDocument/2006/relationships/font" Target="fonts/ProximaNova-regular.fntdata"/><Relationship Id="rId15" Type="http://schemas.openxmlformats.org/officeDocument/2006/relationships/slide" Target="slides/slide10.xml"/><Relationship Id="rId59" Type="http://schemas.openxmlformats.org/officeDocument/2006/relationships/font" Target="fonts/ProximaNova-boldItalic.fntdata"/><Relationship Id="rId14" Type="http://schemas.openxmlformats.org/officeDocument/2006/relationships/slide" Target="slides/slide9.xml"/><Relationship Id="rId58"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class.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imagine that you’re here because you want to make interesting data visualizations.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begin </a:t>
            </a:r>
            <a:r>
              <a:rPr lang="en"/>
              <a:t>with</a:t>
            </a:r>
            <a:r>
              <a:rPr lang="en"/>
              <a:t> looking at a few charts.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9373b025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9373b025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9373b025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9373b025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use our tools to reduce the mental fatigue.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bdc8b2ec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bdc8b2ec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play a game. Can someone tell me what the shape of roll_average_7_day. Can you guys draw that?</a:t>
            </a:r>
            <a:endParaRPr/>
          </a:p>
          <a:p>
            <a:pPr indent="0" lvl="0" marL="0" rtl="0" algn="l">
              <a:spcBef>
                <a:spcPts val="0"/>
              </a:spcBef>
              <a:spcAft>
                <a:spcPts val="0"/>
              </a:spcAft>
              <a:buNone/>
            </a:pPr>
            <a:r>
              <a:rPr lang="en"/>
              <a:t>On zoom??</a:t>
            </a:r>
            <a:endParaRPr/>
          </a:p>
          <a:p>
            <a:pPr indent="0" lvl="0" marL="0" rtl="0" algn="l">
              <a:spcBef>
                <a:spcPts val="0"/>
              </a:spcBef>
              <a:spcAft>
                <a:spcPts val="0"/>
              </a:spcAft>
              <a:buNone/>
            </a:pPr>
            <a:r>
              <a:rPr lang="en"/>
              <a:t>When is the bottom?</a:t>
            </a:r>
            <a:endParaRPr/>
          </a:p>
          <a:p>
            <a:pPr indent="0" lvl="0" marL="0" rtl="0" algn="l">
              <a:spcBef>
                <a:spcPts val="0"/>
              </a:spcBef>
              <a:spcAft>
                <a:spcPts val="0"/>
              </a:spcAft>
              <a:buNone/>
            </a:pPr>
            <a:r>
              <a:rPr lang="en"/>
              <a:t>When is the top?</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bdc8b2ec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bdc8b2ec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bdc8b2ec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dc8b2ec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did the first slide take?</a:t>
            </a:r>
            <a:endParaRPr/>
          </a:p>
          <a:p>
            <a:pPr indent="0" lvl="0" marL="0" rtl="0" algn="l">
              <a:spcBef>
                <a:spcPts val="0"/>
              </a:spcBef>
              <a:spcAft>
                <a:spcPts val="0"/>
              </a:spcAft>
              <a:buNone/>
            </a:pPr>
            <a:r>
              <a:rPr lang="en"/>
              <a:t>How long did the 2nd slide take?</a:t>
            </a:r>
            <a:endParaRPr/>
          </a:p>
          <a:p>
            <a:pPr indent="0" lvl="0" marL="0" rtl="0" algn="l">
              <a:spcBef>
                <a:spcPts val="0"/>
              </a:spcBef>
              <a:spcAft>
                <a:spcPts val="0"/>
              </a:spcAft>
              <a:buNone/>
            </a:pPr>
            <a:r>
              <a:rPr lang="en"/>
              <a:t>How long did the 3rd slide take? What are you getting from the 3rd slide that you’re not getting from the first slide?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bdc8b2ec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bdc8b2ec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use our tools to reduce the mental fatigue.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bdc8b2e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bdc8b2e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bdc8b2e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bdc8b2e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9373b025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9373b025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9373b025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9373b025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bdc8b2e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bdc8b2e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9373b025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9373b025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9373b025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9373b025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ae85b906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ae85b906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Earthquakes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ae85b906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ae85b906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Basketball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ae85b906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ae85b906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9373b025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9373b025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 and circles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9373b025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9373b025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class. What are other examples of forms?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9373b025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9373b025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oys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4f5827e3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4f5827e3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ae85b906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ae85b906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9373b025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9373b025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5722"/>
                </a:solidFill>
                <a:latin typeface="Alfa Slab One"/>
                <a:ea typeface="Alfa Slab One"/>
                <a:cs typeface="Alfa Slab One"/>
                <a:sym typeface="Alfa Slab One"/>
              </a:rPr>
              <a:t>They help us make decisions. Should I go outside today?</a:t>
            </a:r>
            <a:endParaRPr sz="3000">
              <a:solidFill>
                <a:srgbClr val="FF5722"/>
              </a:solidFill>
              <a:latin typeface="Alfa Slab One"/>
              <a:ea typeface="Alfa Slab One"/>
              <a:cs typeface="Alfa Slab One"/>
              <a:sym typeface="Alfa Slab One"/>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4f5827e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4f5827e3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4f5827e3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4f5827e3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9373b0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9373b0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ae85b906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ae85b906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Workflows are extremely important. It guides you to make good decisions, to not be lazy, to extract the very best piece of information out of what you got. Lots of stuff needs to happen before you can even begin to get creative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9373b025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9373b02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ae85b906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ae85b906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ae85b906a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ae85b906a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important point. Wide data is easy for humans to read. Tidydata is very easy for machines to read.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ae85b906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ae85b906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ae85b906a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ae85b906a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ae85b906a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ae85b906a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9373b025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9373b025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Concepts. In this case, it’s not even real data. Just a concept.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ae85b906a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ae85b906a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ae85b906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ae85b906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ae85b906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ae85b906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ae85b906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ae85b906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bdc8b2e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bdc8b2e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your time will be spent on step 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33069a1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33069a1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bdc8b2ec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bdc8b2ec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ae85b906a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ae85b906a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ae85b906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ae85b906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bdc8b2ec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bdc8b2ec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9373b025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9373b025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the class if they saw a char </a:t>
            </a:r>
            <a:r>
              <a:rPr lang="en"/>
              <a:t>this</a:t>
            </a:r>
            <a:r>
              <a:rPr lang="en"/>
              <a:t> chart that help them </a:t>
            </a:r>
            <a:r>
              <a:rPr lang="en"/>
              <a:t>understand</a:t>
            </a:r>
            <a:r>
              <a:rPr lang="en"/>
              <a:t> the work.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ae85b906a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ae85b906a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ae85b90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ae85b90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obvious patterns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ae85b906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ae85b906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Birds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ae85b90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ae85b90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Migration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9373b025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9373b025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
            </a:r>
            <a:r>
              <a:rPr lang="en"/>
              <a:t>PPHA 30560 </a:t>
            </a:r>
            <a:endParaRPr/>
          </a:p>
          <a:p>
            <a:pPr indent="0" lvl="0" marL="0" rtl="0" algn="ctr">
              <a:spcBef>
                <a:spcPts val="0"/>
              </a:spcBef>
              <a:spcAft>
                <a:spcPts val="0"/>
              </a:spcAft>
              <a:buNone/>
            </a:pPr>
            <a:r>
              <a:rPr lang="en"/>
              <a:t>Data Visualization</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t>Instructor: Quoctrung Bui</a:t>
            </a:r>
            <a:endParaRPr/>
          </a:p>
          <a:p>
            <a:pPr indent="0" lvl="0" marL="0" rtl="0" algn="ctr">
              <a:spcBef>
                <a:spcPts val="0"/>
              </a:spcBef>
              <a:spcAft>
                <a:spcPts val="0"/>
              </a:spcAft>
              <a:buNone/>
            </a:pPr>
            <a:r>
              <a:rPr lang="en"/>
              <a:t>Tuesdays, 8:00 am to 9:20 am Central Time</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A Good Chart?</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good chart is like good writing. </a:t>
            </a:r>
            <a:endParaRPr/>
          </a:p>
          <a:p>
            <a:pPr indent="0" lvl="0" marL="0" rtl="0" algn="l">
              <a:spcBef>
                <a:spcPts val="1200"/>
              </a:spcBef>
              <a:spcAft>
                <a:spcPts val="0"/>
              </a:spcAft>
              <a:buNone/>
            </a:pPr>
            <a:r>
              <a:rPr lang="en"/>
              <a:t>It’s not only about displaying data. </a:t>
            </a:r>
            <a:endParaRPr/>
          </a:p>
          <a:p>
            <a:pPr indent="0" lvl="0" marL="0" rtl="0" algn="l">
              <a:spcBef>
                <a:spcPts val="1200"/>
              </a:spcBef>
              <a:spcAft>
                <a:spcPts val="0"/>
              </a:spcAft>
              <a:buNone/>
            </a:pPr>
            <a:r>
              <a:rPr lang="en"/>
              <a:t>It’s about making a statement with data.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humans are *not* naturally numerate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4"/>
          <p:cNvPicPr preferRelativeResize="0"/>
          <p:nvPr/>
        </p:nvPicPr>
        <p:blipFill>
          <a:blip r:embed="rId3">
            <a:alphaModFix/>
          </a:blip>
          <a:stretch>
            <a:fillRect/>
          </a:stretch>
        </p:blipFill>
        <p:spPr>
          <a:xfrm>
            <a:off x="152400" y="152400"/>
            <a:ext cx="6383155"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 name="Google Shape;12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5"/>
          <p:cNvPicPr preferRelativeResize="0"/>
          <p:nvPr/>
        </p:nvPicPr>
        <p:blipFill>
          <a:blip r:embed="rId3">
            <a:alphaModFix/>
          </a:blip>
          <a:stretch>
            <a:fillRect/>
          </a:stretch>
        </p:blipFill>
        <p:spPr>
          <a:xfrm>
            <a:off x="194809" y="0"/>
            <a:ext cx="875438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3">
            <a:alphaModFix/>
          </a:blip>
          <a:stretch>
            <a:fillRect/>
          </a:stretch>
        </p:blipFill>
        <p:spPr>
          <a:xfrm>
            <a:off x="895150" y="0"/>
            <a:ext cx="754380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humans are *not* naturally numerate</a:t>
            </a:r>
            <a:endParaRPr/>
          </a:p>
        </p:txBody>
      </p:sp>
      <p:sp>
        <p:nvSpPr>
          <p:cNvPr id="140" name="Google Shape;14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Really dumb stuff go a long way in helping us understand the world</a:t>
            </a:r>
            <a:endParaRPr/>
          </a:p>
          <a:p>
            <a:pPr indent="-342900" lvl="0" marL="457200" rtl="0" algn="l">
              <a:spcBef>
                <a:spcPts val="0"/>
              </a:spcBef>
              <a:spcAft>
                <a:spcPts val="0"/>
              </a:spcAft>
              <a:buSzPts val="1800"/>
              <a:buChar char="●"/>
            </a:pPr>
            <a:r>
              <a:rPr lang="en"/>
              <a:t>Red = Bad</a:t>
            </a:r>
            <a:endParaRPr/>
          </a:p>
          <a:p>
            <a:pPr indent="-342900" lvl="0" marL="457200" rtl="0" algn="l">
              <a:spcBef>
                <a:spcPts val="0"/>
              </a:spcBef>
              <a:spcAft>
                <a:spcPts val="0"/>
              </a:spcAft>
              <a:buSzPts val="1800"/>
              <a:buChar char="●"/>
            </a:pPr>
            <a:r>
              <a:rPr lang="en"/>
              <a:t>Green = Good</a:t>
            </a:r>
            <a:endParaRPr/>
          </a:p>
          <a:p>
            <a:pPr indent="-342900" lvl="0" marL="457200" rtl="0" algn="l">
              <a:spcBef>
                <a:spcPts val="0"/>
              </a:spcBef>
              <a:spcAft>
                <a:spcPts val="0"/>
              </a:spcAft>
              <a:buSzPts val="1800"/>
              <a:buChar char="●"/>
            </a:pPr>
            <a:r>
              <a:rPr lang="en"/>
              <a:t>Bad stuff = Down</a:t>
            </a:r>
            <a:endParaRPr/>
          </a:p>
          <a:p>
            <a:pPr indent="-342900" lvl="0" marL="457200" rtl="0" algn="l">
              <a:spcBef>
                <a:spcPts val="0"/>
              </a:spcBef>
              <a:spcAft>
                <a:spcPts val="0"/>
              </a:spcAft>
              <a:buSzPts val="1800"/>
              <a:buChar char="●"/>
            </a:pPr>
            <a:r>
              <a:rPr lang="en"/>
              <a:t>Good stuff = Up</a:t>
            </a:r>
            <a:endParaRPr/>
          </a:p>
          <a:p>
            <a:pPr indent="-342900" lvl="0" marL="457200" rtl="0" algn="l">
              <a:spcBef>
                <a:spcPts val="0"/>
              </a:spcBef>
              <a:spcAft>
                <a:spcPts val="0"/>
              </a:spcAft>
              <a:buSzPts val="1800"/>
              <a:buChar char="●"/>
            </a:pPr>
            <a:r>
              <a:rPr lang="en"/>
              <a:t>See patterns well, harder to see gradations of color</a:t>
            </a:r>
            <a:endParaRPr/>
          </a:p>
          <a:p>
            <a:pPr indent="-342900" lvl="0" marL="457200" rtl="0" algn="l">
              <a:spcBef>
                <a:spcPts val="0"/>
              </a:spcBef>
              <a:spcAft>
                <a:spcPts val="0"/>
              </a:spcAft>
              <a:buSzPts val="1800"/>
              <a:buChar char="●"/>
            </a:pPr>
            <a:r>
              <a:rPr lang="en"/>
              <a:t>Read variations in line well. </a:t>
            </a:r>
            <a:endParaRPr/>
          </a:p>
          <a:p>
            <a:pPr indent="-342900" lvl="0" marL="457200" rtl="0" algn="l">
              <a:spcBef>
                <a:spcPts val="0"/>
              </a:spcBef>
              <a:spcAft>
                <a:spcPts val="0"/>
              </a:spcAft>
              <a:buSzPts val="1800"/>
              <a:buChar char="●"/>
            </a:pPr>
            <a:r>
              <a:rPr lang="en"/>
              <a:t>Read scale in lines well.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100% in support of beauty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we’re not only looking for function</a:t>
            </a:r>
            <a:endParaRPr/>
          </a:p>
          <a:p>
            <a:pPr indent="0" lvl="0" marL="0" rtl="0" algn="l">
              <a:spcBef>
                <a:spcPts val="0"/>
              </a:spcBef>
              <a:spcAft>
                <a:spcPts val="0"/>
              </a:spcAft>
              <a:buNone/>
            </a:pPr>
            <a:r>
              <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is a trade-off between originality and clarity.</a:t>
            </a:r>
            <a:endParaRPr/>
          </a:p>
          <a:p>
            <a:pPr indent="0" lvl="0" marL="0" rtl="0" algn="l">
              <a:spcBef>
                <a:spcPts val="1200"/>
              </a:spcBef>
              <a:spcAft>
                <a:spcPts val="0"/>
              </a:spcAft>
              <a:buNone/>
            </a:pPr>
            <a:r>
              <a:rPr lang="en"/>
              <a:t>Sometimes being too literal doesn’t provoke wonder or intrigue. </a:t>
            </a:r>
            <a:endParaRPr/>
          </a:p>
          <a:p>
            <a:pPr indent="0" lvl="0" marL="0" rtl="0" algn="l">
              <a:spcBef>
                <a:spcPts val="1200"/>
              </a:spcBef>
              <a:spcAft>
                <a:spcPts val="0"/>
              </a:spcAft>
              <a:buNone/>
            </a:pPr>
            <a:r>
              <a:rPr lang="en"/>
              <a:t>AND there is practical value in originality.</a:t>
            </a:r>
            <a:endParaRPr/>
          </a:p>
          <a:p>
            <a:pPr indent="0" lvl="0" marL="0" rtl="0" algn="l">
              <a:spcBef>
                <a:spcPts val="1200"/>
              </a:spcBef>
              <a:spcAft>
                <a:spcPts val="1200"/>
              </a:spcAft>
              <a:buNone/>
            </a:pPr>
            <a:r>
              <a:rPr lang="en"/>
              <a:t>People spend more time engaged on the content and remember the lessons for longer.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30"/>
          <p:cNvPicPr preferRelativeResize="0"/>
          <p:nvPr/>
        </p:nvPicPr>
        <p:blipFill>
          <a:blip r:embed="rId3">
            <a:alphaModFix/>
          </a:blip>
          <a:stretch>
            <a:fillRect/>
          </a:stretch>
        </p:blipFill>
        <p:spPr>
          <a:xfrm>
            <a:off x="0" y="195215"/>
            <a:ext cx="9144001" cy="47530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4" name="Google Shape;16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31"/>
          <p:cNvPicPr preferRelativeResize="0"/>
          <p:nvPr/>
        </p:nvPicPr>
        <p:blipFill>
          <a:blip r:embed="rId3">
            <a:alphaModFix/>
          </a:blip>
          <a:stretch>
            <a:fillRect/>
          </a:stretch>
        </p:blipFill>
        <p:spPr>
          <a:xfrm>
            <a:off x="110212" y="0"/>
            <a:ext cx="892357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do charts 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1" name="Google Shape;17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32"/>
          <p:cNvPicPr preferRelativeResize="0"/>
          <p:nvPr/>
        </p:nvPicPr>
        <p:blipFill>
          <a:blip r:embed="rId3">
            <a:alphaModFix/>
          </a:blip>
          <a:stretch>
            <a:fillRect/>
          </a:stretch>
        </p:blipFill>
        <p:spPr>
          <a:xfrm>
            <a:off x="1107228" y="0"/>
            <a:ext cx="692954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Lines</a:t>
            </a:r>
            <a:endParaRPr/>
          </a:p>
        </p:txBody>
      </p:sp>
      <p:sp>
        <p:nvSpPr>
          <p:cNvPr id="178" name="Google Shape;17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33"/>
          <p:cNvPicPr preferRelativeResize="0"/>
          <p:nvPr/>
        </p:nvPicPr>
        <p:blipFill>
          <a:blip r:embed="rId3">
            <a:alphaModFix/>
          </a:blip>
          <a:stretch>
            <a:fillRect/>
          </a:stretch>
        </p:blipFill>
        <p:spPr>
          <a:xfrm>
            <a:off x="481123" y="0"/>
            <a:ext cx="8181755" cy="5143501"/>
          </a:xfrm>
          <a:prstGeom prst="rect">
            <a:avLst/>
          </a:prstGeom>
          <a:noFill/>
          <a:ln>
            <a:noFill/>
          </a:ln>
        </p:spPr>
      </p:pic>
      <p:pic>
        <p:nvPicPr>
          <p:cNvPr id="180" name="Google Shape;180;p33"/>
          <p:cNvPicPr preferRelativeResize="0"/>
          <p:nvPr/>
        </p:nvPicPr>
        <p:blipFill>
          <a:blip r:embed="rId4">
            <a:alphaModFix/>
          </a:blip>
          <a:stretch>
            <a:fillRect/>
          </a:stretch>
        </p:blipFill>
        <p:spPr>
          <a:xfrm>
            <a:off x="0" y="100866"/>
            <a:ext cx="9144000" cy="49417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4"/>
          <p:cNvPicPr preferRelativeResize="0"/>
          <p:nvPr/>
        </p:nvPicPr>
        <p:blipFill>
          <a:blip r:embed="rId3">
            <a:alphaModFix/>
          </a:blip>
          <a:stretch>
            <a:fillRect/>
          </a:stretch>
        </p:blipFill>
        <p:spPr>
          <a:xfrm>
            <a:off x="0" y="753850"/>
            <a:ext cx="9143999" cy="36357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5"/>
          <p:cNvPicPr preferRelativeResize="0"/>
          <p:nvPr/>
        </p:nvPicPr>
        <p:blipFill>
          <a:blip r:embed="rId3">
            <a:alphaModFix/>
          </a:blip>
          <a:stretch>
            <a:fillRect/>
          </a:stretch>
        </p:blipFill>
        <p:spPr>
          <a:xfrm>
            <a:off x="3080163" y="152400"/>
            <a:ext cx="2983670" cy="48386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6"/>
          <p:cNvPicPr preferRelativeResize="0"/>
          <p:nvPr/>
        </p:nvPicPr>
        <p:blipFill>
          <a:blip r:embed="rId3">
            <a:alphaModFix/>
          </a:blip>
          <a:stretch>
            <a:fillRect/>
          </a:stretch>
        </p:blipFill>
        <p:spPr>
          <a:xfrm>
            <a:off x="152400" y="926188"/>
            <a:ext cx="8839201" cy="32911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Maps with Circles</a:t>
            </a:r>
            <a:endParaRPr/>
          </a:p>
          <a:p>
            <a:pPr indent="0" lvl="0" marL="0" rtl="0" algn="l">
              <a:spcBef>
                <a:spcPts val="0"/>
              </a:spcBef>
              <a:spcAft>
                <a:spcPts val="0"/>
              </a:spcAft>
              <a:buNone/>
            </a:pPr>
            <a:r>
              <a:t/>
            </a:r>
            <a:endParaRPr/>
          </a:p>
        </p:txBody>
      </p:sp>
      <p:sp>
        <p:nvSpPr>
          <p:cNvPr id="201" name="Google Shape;20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7"/>
          <p:cNvPicPr preferRelativeResize="0"/>
          <p:nvPr/>
        </p:nvPicPr>
        <p:blipFill>
          <a:blip r:embed="rId3">
            <a:alphaModFix/>
          </a:blip>
          <a:stretch>
            <a:fillRect/>
          </a:stretch>
        </p:blipFill>
        <p:spPr>
          <a:xfrm>
            <a:off x="10654" y="0"/>
            <a:ext cx="9122695"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a:t>
            </a:r>
            <a:endParaRPr/>
          </a:p>
        </p:txBody>
      </p:sp>
      <p:sp>
        <p:nvSpPr>
          <p:cNvPr id="208" name="Google Shape;20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8"/>
          <p:cNvPicPr preferRelativeResize="0"/>
          <p:nvPr/>
        </p:nvPicPr>
        <p:blipFill>
          <a:blip r:embed="rId3">
            <a:alphaModFix/>
          </a:blip>
          <a:stretch>
            <a:fillRect/>
          </a:stretch>
        </p:blipFill>
        <p:spPr>
          <a:xfrm>
            <a:off x="104375" y="78575"/>
            <a:ext cx="9039624" cy="48987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9"/>
          <p:cNvPicPr preferRelativeResize="0"/>
          <p:nvPr/>
        </p:nvPicPr>
        <p:blipFill>
          <a:blip r:embed="rId3">
            <a:alphaModFix/>
          </a:blip>
          <a:stretch>
            <a:fillRect/>
          </a:stretch>
        </p:blipFill>
        <p:spPr>
          <a:xfrm>
            <a:off x="2240600" y="0"/>
            <a:ext cx="4662800"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 is like a trade</a:t>
            </a:r>
            <a:endParaRPr/>
          </a:p>
        </p:txBody>
      </p:sp>
      <p:sp>
        <p:nvSpPr>
          <p:cNvPr id="221" name="Google Shape;22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chart can be: </a:t>
            </a:r>
            <a:endParaRPr/>
          </a:p>
          <a:p>
            <a:pPr indent="-342900" lvl="0" marL="457200" rtl="0" algn="l">
              <a:spcBef>
                <a:spcPts val="1200"/>
              </a:spcBef>
              <a:spcAft>
                <a:spcPts val="0"/>
              </a:spcAft>
              <a:buSzPts val="1800"/>
              <a:buChar char="●"/>
            </a:pPr>
            <a:r>
              <a:rPr lang="en"/>
              <a:t>Informative</a:t>
            </a:r>
            <a:endParaRPr/>
          </a:p>
          <a:p>
            <a:pPr indent="-342900" lvl="0" marL="457200" rtl="0" algn="l">
              <a:spcBef>
                <a:spcPts val="0"/>
              </a:spcBef>
              <a:spcAft>
                <a:spcPts val="0"/>
              </a:spcAft>
              <a:buSzPts val="1800"/>
              <a:buChar char="●"/>
            </a:pPr>
            <a:r>
              <a:rPr lang="en"/>
              <a:t>Scientific</a:t>
            </a:r>
            <a:endParaRPr/>
          </a:p>
          <a:p>
            <a:pPr indent="-342900" lvl="0" marL="457200" rtl="0" algn="l">
              <a:spcBef>
                <a:spcPts val="0"/>
              </a:spcBef>
              <a:spcAft>
                <a:spcPts val="0"/>
              </a:spcAft>
              <a:buSzPts val="1800"/>
              <a:buChar char="●"/>
            </a:pPr>
            <a:r>
              <a:rPr lang="en"/>
              <a:t>Creative</a:t>
            </a:r>
            <a:endParaRPr/>
          </a:p>
          <a:p>
            <a:pPr indent="-342900" lvl="0" marL="457200" rtl="0" algn="l">
              <a:spcBef>
                <a:spcPts val="0"/>
              </a:spcBef>
              <a:spcAft>
                <a:spcPts val="0"/>
              </a:spcAft>
              <a:buSzPts val="1800"/>
              <a:buChar char="●"/>
            </a:pPr>
            <a:r>
              <a:rPr lang="en"/>
              <a:t>Authoritative </a:t>
            </a:r>
            <a:endParaRPr/>
          </a:p>
          <a:p>
            <a:pPr indent="-342900" lvl="0" marL="457200" rtl="0" algn="l">
              <a:spcBef>
                <a:spcPts val="0"/>
              </a:spcBef>
              <a:spcAft>
                <a:spcPts val="0"/>
              </a:spcAft>
              <a:buSzPts val="1800"/>
              <a:buChar char="●"/>
            </a:pPr>
            <a:r>
              <a:rPr lang="en"/>
              <a:t>Beautiful</a:t>
            </a:r>
            <a:endParaRPr/>
          </a:p>
          <a:p>
            <a:pPr indent="0" lvl="0" marL="0" rtl="0" algn="l">
              <a:spcBef>
                <a:spcPts val="1200"/>
              </a:spcBef>
              <a:spcAft>
                <a:spcPts val="0"/>
              </a:spcAft>
              <a:buNone/>
            </a:pPr>
            <a:r>
              <a:rPr lang="en"/>
              <a:t>There is not always a “right” way. </a:t>
            </a:r>
            <a:endParaRPr/>
          </a:p>
          <a:p>
            <a:pPr indent="0" lvl="0" marL="0" rtl="0" algn="l">
              <a:spcBef>
                <a:spcPts val="1200"/>
              </a:spcBef>
              <a:spcAft>
                <a:spcPts val="0"/>
              </a:spcAft>
              <a:buNone/>
            </a:pPr>
            <a:r>
              <a:rPr lang="en"/>
              <a:t>Knowing how to balance all these things is something that needs to be practiced in order to learn. </a:t>
            </a:r>
            <a:endParaRPr/>
          </a:p>
          <a:p>
            <a:pPr indent="0" lvl="0" marL="0" rtl="0" algn="l">
              <a:spcBef>
                <a:spcPts val="1200"/>
              </a:spcBef>
              <a:spcAft>
                <a:spcPts val="1200"/>
              </a:spcAft>
              <a:buNone/>
            </a:pPr>
            <a:r>
              <a:rPr lang="en"/>
              <a:t>By repetition. By trial and error. By raw effort.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goal</a:t>
            </a:r>
            <a:endParaRPr/>
          </a:p>
        </p:txBody>
      </p:sp>
      <p:sp>
        <p:nvSpPr>
          <p:cNvPr id="227" name="Google Shape;22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will leave the class with a toolkit that will allow you to make these charts. </a:t>
            </a:r>
            <a:endParaRPr/>
          </a:p>
          <a:p>
            <a:pPr indent="0" lvl="0" marL="0" rtl="0" algn="l">
              <a:spcBef>
                <a:spcPts val="1200"/>
              </a:spcBef>
              <a:spcAft>
                <a:spcPts val="0"/>
              </a:spcAft>
              <a:buNone/>
            </a:pPr>
            <a:r>
              <a:rPr lang="en"/>
              <a:t>But it’s a just downpayment. </a:t>
            </a:r>
            <a:endParaRPr/>
          </a:p>
          <a:p>
            <a:pPr indent="0" lvl="0" marL="0" rtl="0" algn="l">
              <a:spcBef>
                <a:spcPts val="1200"/>
              </a:spcBef>
              <a:spcAft>
                <a:spcPts val="1200"/>
              </a:spcAft>
              <a:buNone/>
            </a:pPr>
            <a:r>
              <a:rPr lang="en"/>
              <a:t>You will need to hone and refine your skills outside this class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311699" y="-42375"/>
            <a:ext cx="8127926" cy="5203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will cover</a:t>
            </a:r>
            <a:endParaRPr/>
          </a:p>
        </p:txBody>
      </p:sp>
      <p:sp>
        <p:nvSpPr>
          <p:cNvPr id="233" name="Google Shape;23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Workflow</a:t>
            </a:r>
            <a:endParaRPr/>
          </a:p>
          <a:p>
            <a:pPr indent="-342900" lvl="0" marL="457200" rtl="0" algn="l">
              <a:spcBef>
                <a:spcPts val="0"/>
              </a:spcBef>
              <a:spcAft>
                <a:spcPts val="0"/>
              </a:spcAft>
              <a:buSzPts val="1800"/>
              <a:buChar char="●"/>
            </a:pPr>
            <a:r>
              <a:rPr lang="en"/>
              <a:t>Rapid sketching</a:t>
            </a:r>
            <a:endParaRPr/>
          </a:p>
          <a:p>
            <a:pPr indent="-342900" lvl="0" marL="457200" rtl="0" algn="l">
              <a:spcBef>
                <a:spcPts val="0"/>
              </a:spcBef>
              <a:spcAft>
                <a:spcPts val="0"/>
              </a:spcAft>
              <a:buSzPts val="1800"/>
              <a:buChar char="●"/>
            </a:pPr>
            <a:r>
              <a:rPr lang="en"/>
              <a:t>Design</a:t>
            </a:r>
            <a:endParaRPr/>
          </a:p>
          <a:p>
            <a:pPr indent="-342900" lvl="0" marL="457200" rtl="0" algn="l">
              <a:spcBef>
                <a:spcPts val="0"/>
              </a:spcBef>
              <a:spcAft>
                <a:spcPts val="0"/>
              </a:spcAft>
              <a:buSzPts val="1800"/>
              <a:buChar char="●"/>
            </a:pPr>
            <a:r>
              <a:rPr lang="en"/>
              <a:t>Form</a:t>
            </a:r>
            <a:endParaRPr/>
          </a:p>
          <a:p>
            <a:pPr indent="-342900" lvl="0" marL="457200" rtl="0" algn="l">
              <a:spcBef>
                <a:spcPts val="0"/>
              </a:spcBef>
              <a:spcAft>
                <a:spcPts val="0"/>
              </a:spcAft>
              <a:buSzPts val="1800"/>
              <a:buChar char="●"/>
            </a:pPr>
            <a:r>
              <a:rPr lang="en"/>
              <a:t>Annotation</a:t>
            </a:r>
            <a:endParaRPr/>
          </a:p>
          <a:p>
            <a:pPr indent="-342900" lvl="0" marL="457200" rtl="0" algn="l">
              <a:spcBef>
                <a:spcPts val="0"/>
              </a:spcBef>
              <a:spcAft>
                <a:spcPts val="0"/>
              </a:spcAft>
              <a:buSzPts val="1800"/>
              <a:buChar char="●"/>
            </a:pPr>
            <a:r>
              <a:rPr lang="en"/>
              <a:t>Making charts for the web</a:t>
            </a:r>
            <a:endParaRPr/>
          </a:p>
          <a:p>
            <a:pPr indent="-342900" lvl="0" marL="457200" rtl="0" algn="l">
              <a:spcBef>
                <a:spcPts val="0"/>
              </a:spcBef>
              <a:spcAft>
                <a:spcPts val="0"/>
              </a:spcAft>
              <a:buSzPts val="1800"/>
              <a:buChar char="●"/>
            </a:pPr>
            <a:r>
              <a:rPr lang="en"/>
              <a:t>Interaction</a:t>
            </a:r>
            <a:endParaRPr/>
          </a:p>
          <a:p>
            <a:pPr indent="-342900" lvl="0" marL="457200" rtl="0" algn="l">
              <a:spcBef>
                <a:spcPts val="0"/>
              </a:spcBef>
              <a:spcAft>
                <a:spcPts val="0"/>
              </a:spcAft>
              <a:buSzPts val="1800"/>
              <a:buChar char="●"/>
            </a:pPr>
            <a:r>
              <a:rPr lang="en"/>
              <a:t>Simple map making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Structure</a:t>
            </a:r>
            <a:endParaRPr/>
          </a:p>
        </p:txBody>
      </p:sp>
      <p:sp>
        <p:nvSpPr>
          <p:cNvPr id="239" name="Google Shape;23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In-class zoom lectures, </a:t>
            </a:r>
            <a:r>
              <a:rPr b="1" lang="en"/>
              <a:t>8:00 am to 9:20 am Central Time</a:t>
            </a:r>
            <a:endParaRPr b="1"/>
          </a:p>
          <a:p>
            <a:pPr indent="-342900" lvl="0" marL="457200" rtl="0" algn="l">
              <a:spcBef>
                <a:spcPts val="0"/>
              </a:spcBef>
              <a:spcAft>
                <a:spcPts val="0"/>
              </a:spcAft>
              <a:buSzPts val="1800"/>
              <a:buAutoNum type="arabicPeriod"/>
            </a:pPr>
            <a:r>
              <a:rPr lang="en"/>
              <a:t>Pre-recorded lectures, </a:t>
            </a:r>
            <a:r>
              <a:rPr b="1" lang="en"/>
              <a:t>release the day after</a:t>
            </a:r>
            <a:endParaRPr b="1"/>
          </a:p>
          <a:p>
            <a:pPr indent="-342900" lvl="0" marL="457200" rtl="0" algn="l">
              <a:spcBef>
                <a:spcPts val="0"/>
              </a:spcBef>
              <a:spcAft>
                <a:spcPts val="0"/>
              </a:spcAft>
              <a:buSzPts val="1800"/>
              <a:buAutoNum type="arabicPeriod"/>
            </a:pPr>
            <a:r>
              <a:rPr lang="en"/>
              <a:t>T.A. led lab discussion, </a:t>
            </a:r>
            <a:r>
              <a:rPr b="1" lang="en"/>
              <a:t>TBD</a:t>
            </a:r>
            <a:endParaRPr b="1"/>
          </a:p>
          <a:p>
            <a:pPr indent="-342900" lvl="0" marL="457200" rtl="0" algn="l">
              <a:spcBef>
                <a:spcPts val="0"/>
              </a:spcBef>
              <a:spcAft>
                <a:spcPts val="0"/>
              </a:spcAft>
              <a:buSzPts val="1800"/>
              <a:buAutoNum type="arabicPeriod"/>
            </a:pPr>
            <a:r>
              <a:rPr lang="en"/>
              <a:t>T.A. office hours, </a:t>
            </a:r>
            <a:endParaRPr/>
          </a:p>
          <a:p>
            <a:pPr indent="-342900" lvl="0" marL="457200" rtl="0" algn="l">
              <a:spcBef>
                <a:spcPts val="0"/>
              </a:spcBef>
              <a:spcAft>
                <a:spcPts val="0"/>
              </a:spcAft>
              <a:buSzPts val="1800"/>
              <a:buAutoNum type="arabicPeriod"/>
            </a:pPr>
            <a:r>
              <a:rPr lang="en"/>
              <a:t>Office hours Thursdays from 5pm to 6pm CT</a:t>
            </a:r>
            <a:endParaRPr/>
          </a:p>
          <a:p>
            <a:pPr indent="-317500" lvl="1" marL="914400" rtl="0" algn="l">
              <a:spcBef>
                <a:spcPts val="0"/>
              </a:spcBef>
              <a:spcAft>
                <a:spcPts val="0"/>
              </a:spcAft>
              <a:buSzPts val="1400"/>
              <a:buAutoNum type="alphaLcPeriod"/>
            </a:pPr>
            <a:r>
              <a:rPr lang="en"/>
              <a:t>With office hours, just email me to let me know if you plan on attending and when you’re coming. If no one schedules, then I won’t show.</a:t>
            </a:r>
            <a:endParaRPr/>
          </a:p>
          <a:p>
            <a:pPr indent="-342900" lvl="0" marL="457200" rtl="0" algn="l">
              <a:spcBef>
                <a:spcPts val="0"/>
              </a:spcBef>
              <a:spcAft>
                <a:spcPts val="0"/>
              </a:spcAft>
              <a:buSzPts val="1800"/>
              <a:buAutoNum type="arabicPeriod"/>
            </a:pPr>
            <a:r>
              <a:rPr lang="en"/>
              <a:t>If you have technical problem with your work please </a:t>
            </a:r>
            <a:endParaRPr/>
          </a:p>
          <a:p>
            <a:pPr indent="-317500" lvl="1" marL="914400" rtl="0" algn="l">
              <a:spcBef>
                <a:spcPts val="0"/>
              </a:spcBef>
              <a:spcAft>
                <a:spcPts val="0"/>
              </a:spcAft>
              <a:buSzPts val="1400"/>
              <a:buAutoNum type="alphaLcPeriod"/>
            </a:pPr>
            <a:r>
              <a:rPr lang="en"/>
              <a:t>Ask on ED first</a:t>
            </a:r>
            <a:endParaRPr/>
          </a:p>
          <a:p>
            <a:pPr indent="-317500" lvl="1" marL="914400" rtl="0" algn="l">
              <a:spcBef>
                <a:spcPts val="0"/>
              </a:spcBef>
              <a:spcAft>
                <a:spcPts val="0"/>
              </a:spcAft>
              <a:buSzPts val="1400"/>
              <a:buAutoNum type="alphaLcPeriod"/>
            </a:pPr>
            <a:r>
              <a:rPr lang="en"/>
              <a:t>Then escalate to your TA</a:t>
            </a:r>
            <a:endParaRPr/>
          </a:p>
          <a:p>
            <a:pPr indent="-317500" lvl="1" marL="914400" rtl="0" algn="l">
              <a:spcBef>
                <a:spcPts val="0"/>
              </a:spcBef>
              <a:spcAft>
                <a:spcPts val="0"/>
              </a:spcAft>
              <a:buSzPts val="1400"/>
              <a:buAutoNum type="alphaLcPeriod"/>
            </a:pPr>
            <a:r>
              <a:rPr lang="en"/>
              <a:t>Who will then ask me</a:t>
            </a:r>
            <a:endParaRPr/>
          </a:p>
          <a:p>
            <a:pPr indent="-342900" lvl="0" marL="457200" rtl="0" algn="l">
              <a:spcBef>
                <a:spcPts val="0"/>
              </a:spcBef>
              <a:spcAft>
                <a:spcPts val="0"/>
              </a:spcAft>
              <a:buSzPts val="1800"/>
              <a:buAutoNum type="arabicPeriod"/>
            </a:pPr>
            <a:r>
              <a:rPr lang="en"/>
              <a:t>More conceptual questions about design, form and structure can be sent to me directly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a:t>
            </a:r>
            <a:endParaRPr/>
          </a:p>
        </p:txBody>
      </p:sp>
      <p:sp>
        <p:nvSpPr>
          <p:cNvPr id="245" name="Google Shape;24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Homeworks (50%)</a:t>
            </a:r>
            <a:endParaRPr/>
          </a:p>
          <a:p>
            <a:pPr indent="-317500" lvl="1" marL="914400" rtl="0" algn="l">
              <a:spcBef>
                <a:spcPts val="0"/>
              </a:spcBef>
              <a:spcAft>
                <a:spcPts val="0"/>
              </a:spcAft>
              <a:buSzPts val="1400"/>
              <a:buAutoNum type="alphaLcPeriod"/>
            </a:pPr>
            <a:r>
              <a:rPr lang="en"/>
              <a:t>Some will be exercises in R</a:t>
            </a:r>
            <a:endParaRPr/>
          </a:p>
          <a:p>
            <a:pPr indent="-317500" lvl="1" marL="914400" rtl="0" algn="l">
              <a:spcBef>
                <a:spcPts val="0"/>
              </a:spcBef>
              <a:spcAft>
                <a:spcPts val="0"/>
              </a:spcAft>
              <a:buSzPts val="1400"/>
              <a:buAutoNum type="alphaLcPeriod"/>
            </a:pPr>
            <a:r>
              <a:rPr lang="en"/>
              <a:t>Others will be full visualizations from scratch.</a:t>
            </a:r>
            <a:endParaRPr/>
          </a:p>
          <a:p>
            <a:pPr indent="-342900" lvl="0" marL="457200" rtl="0" algn="l">
              <a:spcBef>
                <a:spcPts val="0"/>
              </a:spcBef>
              <a:spcAft>
                <a:spcPts val="0"/>
              </a:spcAft>
              <a:buSzPts val="1800"/>
              <a:buAutoNum type="arabicPeriod"/>
            </a:pPr>
            <a:r>
              <a:rPr lang="en"/>
              <a:t>Final project (50%)</a:t>
            </a:r>
            <a:endParaRPr/>
          </a:p>
          <a:p>
            <a:pPr indent="-317500" lvl="1" marL="914400" rtl="0" algn="l">
              <a:spcBef>
                <a:spcPts val="0"/>
              </a:spcBef>
              <a:spcAft>
                <a:spcPts val="0"/>
              </a:spcAft>
              <a:buSzPts val="1400"/>
              <a:buAutoNum type="alphaLcPeriod"/>
            </a:pPr>
            <a:r>
              <a:rPr lang="en"/>
              <a:t>Make a visualization that is “publishable”. </a:t>
            </a:r>
            <a:endParaRPr/>
          </a:p>
          <a:p>
            <a:pPr indent="-317500" lvl="2" marL="1371600" rtl="0" algn="l">
              <a:spcBef>
                <a:spcPts val="0"/>
              </a:spcBef>
              <a:spcAft>
                <a:spcPts val="0"/>
              </a:spcAft>
              <a:buSzPts val="1400"/>
              <a:buAutoNum type="romanLcPeriod"/>
            </a:pPr>
            <a:r>
              <a:rPr lang="en"/>
              <a:t>It can be original work, a remake of work that’s been published or that’s been completed from another class. </a:t>
            </a:r>
            <a:endParaRPr/>
          </a:p>
          <a:p>
            <a:pPr indent="-317500" lvl="2" marL="1371600" rtl="0" algn="l">
              <a:spcBef>
                <a:spcPts val="0"/>
              </a:spcBef>
              <a:spcAft>
                <a:spcPts val="0"/>
              </a:spcAft>
              <a:buSzPts val="1400"/>
              <a:buAutoNum type="romanLcPeriod"/>
            </a:pPr>
            <a:r>
              <a:rPr lang="en"/>
              <a:t>It can be complicated or simple but its needs to incorporate some of the tools and principles of visualization discussed in class.</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51" name="Google Shape;25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57" name="Google Shape;25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63" name="Google Shape;26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48"/>
          <p:cNvPicPr preferRelativeResize="0"/>
          <p:nvPr/>
        </p:nvPicPr>
        <p:blipFill>
          <a:blip r:embed="rId3">
            <a:alphaModFix/>
          </a:blip>
          <a:stretch>
            <a:fillRect/>
          </a:stretch>
        </p:blipFill>
        <p:spPr>
          <a:xfrm>
            <a:off x="2227050" y="160975"/>
            <a:ext cx="4295951" cy="4568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76" name="Google Shape;27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82" name="Google Shape;28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317500" lvl="1" marL="914400" rtl="0" algn="l">
              <a:spcBef>
                <a:spcPts val="0"/>
              </a:spcBef>
              <a:spcAft>
                <a:spcPts val="0"/>
              </a:spcAft>
              <a:buSzPts val="1400"/>
              <a:buAutoNum type="alphaLcPeriod"/>
            </a:pPr>
            <a:r>
              <a:rPr lang="en"/>
              <a:t>Are there dupes?</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88" name="Google Shape;288;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317500" lvl="1" marL="914400" rtl="0" algn="l">
              <a:spcBef>
                <a:spcPts val="0"/>
              </a:spcBef>
              <a:spcAft>
                <a:spcPts val="0"/>
              </a:spcAft>
              <a:buSzPts val="1400"/>
              <a:buAutoNum type="alphaLcPeriod"/>
            </a:pPr>
            <a:r>
              <a:rPr lang="en"/>
              <a:t>Are there dupes?</a:t>
            </a:r>
            <a:endParaRPr/>
          </a:p>
          <a:p>
            <a:pPr indent="-317500" lvl="1" marL="914400" rtl="0" algn="l">
              <a:spcBef>
                <a:spcPts val="0"/>
              </a:spcBef>
              <a:spcAft>
                <a:spcPts val="0"/>
              </a:spcAft>
              <a:buSzPts val="1400"/>
              <a:buAutoNum type="alphaLcPeriod"/>
            </a:pPr>
            <a:r>
              <a:rPr lang="en"/>
              <a:t>Is it sorted?</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185300" y="591847"/>
            <a:ext cx="6601401" cy="4400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294" name="Google Shape;29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317500" lvl="1" marL="914400" rtl="0" algn="l">
              <a:spcBef>
                <a:spcPts val="0"/>
              </a:spcBef>
              <a:spcAft>
                <a:spcPts val="0"/>
              </a:spcAft>
              <a:buSzPts val="1400"/>
              <a:buAutoNum type="alphaLcPeriod"/>
            </a:pPr>
            <a:r>
              <a:rPr lang="en"/>
              <a:t>Are there dupes?</a:t>
            </a:r>
            <a:endParaRPr/>
          </a:p>
          <a:p>
            <a:pPr indent="-317500" lvl="1" marL="914400" rtl="0" algn="l">
              <a:spcBef>
                <a:spcPts val="0"/>
              </a:spcBef>
              <a:spcAft>
                <a:spcPts val="0"/>
              </a:spcAft>
              <a:buSzPts val="1400"/>
              <a:buAutoNum type="alphaLcPeriod"/>
            </a:pPr>
            <a:r>
              <a:rPr lang="en"/>
              <a:t>Is it sorted?</a:t>
            </a:r>
            <a:endParaRPr/>
          </a:p>
          <a:p>
            <a:pPr indent="-317500" lvl="1" marL="914400" rtl="0" algn="l">
              <a:spcBef>
                <a:spcPts val="0"/>
              </a:spcBef>
              <a:spcAft>
                <a:spcPts val="0"/>
              </a:spcAft>
              <a:buSzPts val="1400"/>
              <a:buAutoNum type="alphaLcPeriod"/>
            </a:pPr>
            <a:r>
              <a:rPr lang="en"/>
              <a:t>What are the grouping variables?</a:t>
            </a:r>
            <a:endParaRPr b="1"/>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300" name="Google Shape;30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317500" lvl="1" marL="914400" rtl="0" algn="l">
              <a:spcBef>
                <a:spcPts val="0"/>
              </a:spcBef>
              <a:spcAft>
                <a:spcPts val="0"/>
              </a:spcAft>
              <a:buSzPts val="1400"/>
              <a:buAutoNum type="alphaLcPeriod"/>
            </a:pPr>
            <a:r>
              <a:rPr lang="en"/>
              <a:t>Are there dupes?</a:t>
            </a:r>
            <a:endParaRPr/>
          </a:p>
          <a:p>
            <a:pPr indent="-317500" lvl="1" marL="914400" rtl="0" algn="l">
              <a:spcBef>
                <a:spcPts val="0"/>
              </a:spcBef>
              <a:spcAft>
                <a:spcPts val="0"/>
              </a:spcAft>
              <a:buSzPts val="1400"/>
              <a:buAutoNum type="alphaLcPeriod"/>
            </a:pPr>
            <a:r>
              <a:rPr lang="en"/>
              <a:t>Is it sorted?</a:t>
            </a:r>
            <a:endParaRPr/>
          </a:p>
          <a:p>
            <a:pPr indent="-317500" lvl="1" marL="914400" rtl="0" algn="l">
              <a:spcBef>
                <a:spcPts val="0"/>
              </a:spcBef>
              <a:spcAft>
                <a:spcPts val="0"/>
              </a:spcAft>
              <a:buSzPts val="1400"/>
              <a:buAutoNum type="alphaLcPeriod"/>
            </a:pPr>
            <a:r>
              <a:rPr lang="en"/>
              <a:t>What are the grouping variables?</a:t>
            </a:r>
            <a:endParaRPr b="1"/>
          </a:p>
          <a:p>
            <a:pPr indent="-342900" lvl="0" marL="457200" rtl="0" algn="l">
              <a:spcBef>
                <a:spcPts val="0"/>
              </a:spcBef>
              <a:spcAft>
                <a:spcPts val="0"/>
              </a:spcAft>
              <a:buSzPts val="1800"/>
              <a:buAutoNum type="arabicPeriod"/>
            </a:pPr>
            <a:r>
              <a:rPr lang="en"/>
              <a:t>Test your understanding</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306" name="Google Shape;30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Understand your data. </a:t>
            </a:r>
            <a:endParaRPr/>
          </a:p>
          <a:p>
            <a:pPr indent="-310832" lvl="1" marL="914400" rtl="0" algn="l">
              <a:spcBef>
                <a:spcPts val="0"/>
              </a:spcBef>
              <a:spcAft>
                <a:spcPts val="0"/>
              </a:spcAft>
              <a:buSzPct val="100000"/>
              <a:buAutoNum type="alphaLcPeriod"/>
            </a:pPr>
            <a:r>
              <a:rPr lang="en"/>
              <a:t>Definitions? Thousands? Millions? Rate? Or A Level?</a:t>
            </a:r>
            <a:endParaRPr/>
          </a:p>
          <a:p>
            <a:pPr indent="-310832" lvl="1" marL="914400" rtl="0" algn="l">
              <a:spcBef>
                <a:spcPts val="0"/>
              </a:spcBef>
              <a:spcAft>
                <a:spcPts val="0"/>
              </a:spcAft>
              <a:buSzPct val="100000"/>
              <a:buAutoNum type="alphaLcPeriod"/>
            </a:pPr>
            <a:r>
              <a:rPr lang="en"/>
              <a:t>How is the data being structured?</a:t>
            </a:r>
            <a:endParaRPr/>
          </a:p>
          <a:p>
            <a:pPr indent="-310832" lvl="2" marL="1371600" rtl="0" algn="l">
              <a:spcBef>
                <a:spcPts val="0"/>
              </a:spcBef>
              <a:spcAft>
                <a:spcPts val="0"/>
              </a:spcAft>
              <a:buSzPct val="100000"/>
              <a:buAutoNum type="romanLcPeriod"/>
            </a:pPr>
            <a:r>
              <a:rPr lang="en"/>
              <a:t>Is it wide or tidy?</a:t>
            </a:r>
            <a:endParaRPr/>
          </a:p>
          <a:p>
            <a:pPr indent="-310832" lvl="1" marL="914400" rtl="0" algn="l">
              <a:spcBef>
                <a:spcPts val="0"/>
              </a:spcBef>
              <a:spcAft>
                <a:spcPts val="0"/>
              </a:spcAft>
              <a:buSzPct val="100000"/>
              <a:buAutoNum type="alphaLcPeriod"/>
            </a:pPr>
            <a:r>
              <a:rPr lang="en"/>
              <a:t>Dates, numbers, strings being read correctly?</a:t>
            </a:r>
            <a:endParaRPr/>
          </a:p>
          <a:p>
            <a:pPr indent="-310832" lvl="1" marL="914400" rtl="0" algn="l">
              <a:spcBef>
                <a:spcPts val="0"/>
              </a:spcBef>
              <a:spcAft>
                <a:spcPts val="0"/>
              </a:spcAft>
              <a:buSzPct val="100000"/>
              <a:buAutoNum type="alphaLcPeriod"/>
            </a:pPr>
            <a:r>
              <a:rPr lang="en"/>
              <a:t>Are there dupes?</a:t>
            </a:r>
            <a:endParaRPr/>
          </a:p>
          <a:p>
            <a:pPr indent="-310832" lvl="1" marL="914400" rtl="0" algn="l">
              <a:spcBef>
                <a:spcPts val="0"/>
              </a:spcBef>
              <a:spcAft>
                <a:spcPts val="0"/>
              </a:spcAft>
              <a:buSzPct val="100000"/>
              <a:buAutoNum type="alphaLcPeriod"/>
            </a:pPr>
            <a:r>
              <a:rPr lang="en"/>
              <a:t>Is it sorted?</a:t>
            </a:r>
            <a:endParaRPr/>
          </a:p>
          <a:p>
            <a:pPr indent="-310832" lvl="1" marL="914400" rtl="0" algn="l">
              <a:spcBef>
                <a:spcPts val="0"/>
              </a:spcBef>
              <a:spcAft>
                <a:spcPts val="0"/>
              </a:spcAft>
              <a:buSzPct val="100000"/>
              <a:buAutoNum type="alphaLcPeriod"/>
            </a:pPr>
            <a:r>
              <a:rPr lang="en"/>
              <a:t>What are the grouping variables?</a:t>
            </a:r>
            <a:endParaRPr b="1"/>
          </a:p>
          <a:p>
            <a:pPr indent="-334327" lvl="0" marL="457200" rtl="0" algn="l">
              <a:spcBef>
                <a:spcPts val="0"/>
              </a:spcBef>
              <a:spcAft>
                <a:spcPts val="0"/>
              </a:spcAft>
              <a:buSzPct val="100000"/>
              <a:buAutoNum type="arabicPeriod"/>
            </a:pPr>
            <a:r>
              <a:rPr lang="en"/>
              <a:t>Test your understanding</a:t>
            </a:r>
            <a:endParaRPr/>
          </a:p>
          <a:p>
            <a:pPr indent="-310832" lvl="1" marL="914400" rtl="0" algn="l">
              <a:spcBef>
                <a:spcPts val="0"/>
              </a:spcBef>
              <a:spcAft>
                <a:spcPts val="0"/>
              </a:spcAft>
              <a:buSzPct val="100000"/>
              <a:buAutoNum type="alphaLcPeriod"/>
            </a:pPr>
            <a:r>
              <a:rPr lang="en"/>
              <a:t>Make basic computations</a:t>
            </a:r>
            <a:endParaRPr/>
          </a:p>
          <a:p>
            <a:pPr indent="-310832" lvl="2" marL="1371600" rtl="0" algn="l">
              <a:spcBef>
                <a:spcPts val="0"/>
              </a:spcBef>
              <a:spcAft>
                <a:spcPts val="0"/>
              </a:spcAft>
              <a:buSzPct val="100000"/>
              <a:buAutoNum type="romanLcPeriod"/>
            </a:pPr>
            <a:r>
              <a:rPr lang="en"/>
              <a:t>Does it add up to the expected populations? (ie is Vermont &gt; Texas?)</a:t>
            </a:r>
            <a:endParaRPr/>
          </a:p>
          <a:p>
            <a:pPr indent="-310832" lvl="2" marL="1371600" rtl="0" algn="l">
              <a:spcBef>
                <a:spcPts val="0"/>
              </a:spcBef>
              <a:spcAft>
                <a:spcPts val="0"/>
              </a:spcAft>
              <a:buSzPct val="100000"/>
              <a:buAutoNum type="romanLcPeriod"/>
            </a:pPr>
            <a:r>
              <a:rPr lang="en"/>
              <a:t>Do differences in groups make sense?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312" name="Google Shape;31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317500" lvl="1" marL="914400" rtl="0" algn="l">
              <a:spcBef>
                <a:spcPts val="0"/>
              </a:spcBef>
              <a:spcAft>
                <a:spcPts val="0"/>
              </a:spcAft>
              <a:buSzPts val="1400"/>
              <a:buAutoNum type="alphaLcPeriod"/>
            </a:pPr>
            <a:r>
              <a:rPr lang="en"/>
              <a:t>Are there dupes?</a:t>
            </a:r>
            <a:endParaRPr/>
          </a:p>
          <a:p>
            <a:pPr indent="-317500" lvl="1" marL="914400" rtl="0" algn="l">
              <a:spcBef>
                <a:spcPts val="0"/>
              </a:spcBef>
              <a:spcAft>
                <a:spcPts val="0"/>
              </a:spcAft>
              <a:buSzPts val="1400"/>
              <a:buAutoNum type="alphaLcPeriod"/>
            </a:pPr>
            <a:r>
              <a:rPr lang="en"/>
              <a:t>Is it sorted?</a:t>
            </a:r>
            <a:endParaRPr/>
          </a:p>
          <a:p>
            <a:pPr indent="-317500" lvl="1" marL="914400" rtl="0" algn="l">
              <a:spcBef>
                <a:spcPts val="0"/>
              </a:spcBef>
              <a:spcAft>
                <a:spcPts val="0"/>
              </a:spcAft>
              <a:buSzPts val="1400"/>
              <a:buAutoNum type="alphaLcPeriod"/>
            </a:pPr>
            <a:r>
              <a:rPr lang="en"/>
              <a:t>What are the grouping variables?</a:t>
            </a:r>
            <a:endParaRPr b="1"/>
          </a:p>
          <a:p>
            <a:pPr indent="-342900" lvl="0" marL="457200" rtl="0" algn="l">
              <a:spcBef>
                <a:spcPts val="0"/>
              </a:spcBef>
              <a:spcAft>
                <a:spcPts val="0"/>
              </a:spcAft>
              <a:buSzPts val="1800"/>
              <a:buAutoNum type="arabicPeriod"/>
            </a:pPr>
            <a:r>
              <a:rPr lang="en"/>
              <a:t>Test your understanding</a:t>
            </a:r>
            <a:endParaRPr/>
          </a:p>
          <a:p>
            <a:pPr indent="-317500" lvl="1" marL="914400" rtl="0" algn="l">
              <a:spcBef>
                <a:spcPts val="0"/>
              </a:spcBef>
              <a:spcAft>
                <a:spcPts val="0"/>
              </a:spcAft>
              <a:buSzPts val="1400"/>
              <a:buAutoNum type="alphaLcPeriod"/>
            </a:pPr>
            <a:r>
              <a:rPr lang="en"/>
              <a:t>Make basic computations</a:t>
            </a:r>
            <a:endParaRPr/>
          </a:p>
          <a:p>
            <a:pPr indent="-317500" lvl="2" marL="1371600" rtl="0" algn="l">
              <a:spcBef>
                <a:spcPts val="0"/>
              </a:spcBef>
              <a:spcAft>
                <a:spcPts val="0"/>
              </a:spcAft>
              <a:buSzPts val="1400"/>
              <a:buAutoNum type="romanLcPeriod"/>
            </a:pPr>
            <a:r>
              <a:rPr lang="en"/>
              <a:t>Does it add up to the expected populations? (ie is Vermont &gt; Texas?)</a:t>
            </a:r>
            <a:endParaRPr/>
          </a:p>
          <a:p>
            <a:pPr indent="-317500" lvl="2" marL="1371600" rtl="0" algn="l">
              <a:spcBef>
                <a:spcPts val="0"/>
              </a:spcBef>
              <a:spcAft>
                <a:spcPts val="0"/>
              </a:spcAft>
              <a:buSzPts val="1400"/>
              <a:buAutoNum type="romanLcPeriod"/>
            </a:pPr>
            <a:r>
              <a:rPr lang="en"/>
              <a:t>Do differences in groups make sense? </a:t>
            </a:r>
            <a:endParaRPr/>
          </a:p>
          <a:p>
            <a:pPr indent="-342900" lvl="0" marL="457200" rtl="0" algn="l">
              <a:spcBef>
                <a:spcPts val="0"/>
              </a:spcBef>
              <a:spcAft>
                <a:spcPts val="0"/>
              </a:spcAft>
              <a:buSzPts val="1800"/>
              <a:buAutoNum type="arabicPeriod"/>
            </a:pPr>
            <a:r>
              <a:rPr lang="en"/>
              <a:t>Start sketching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Workflow</a:t>
            </a:r>
            <a:endParaRPr/>
          </a:p>
        </p:txBody>
      </p:sp>
      <p:sp>
        <p:nvSpPr>
          <p:cNvPr id="318" name="Google Shape;31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Understand your data. </a:t>
            </a:r>
            <a:endParaRPr/>
          </a:p>
          <a:p>
            <a:pPr indent="-317500" lvl="1" marL="914400" rtl="0" algn="l">
              <a:spcBef>
                <a:spcPts val="0"/>
              </a:spcBef>
              <a:spcAft>
                <a:spcPts val="0"/>
              </a:spcAft>
              <a:buSzPts val="1400"/>
              <a:buAutoNum type="alphaLcPeriod"/>
            </a:pPr>
            <a:r>
              <a:rPr lang="en"/>
              <a:t>Definitions? Thousands? Millions? Rate? Or A Level?</a:t>
            </a:r>
            <a:endParaRPr/>
          </a:p>
          <a:p>
            <a:pPr indent="-317500" lvl="1" marL="914400" rtl="0" algn="l">
              <a:spcBef>
                <a:spcPts val="0"/>
              </a:spcBef>
              <a:spcAft>
                <a:spcPts val="0"/>
              </a:spcAft>
              <a:buSzPts val="1400"/>
              <a:buAutoNum type="alphaLcPeriod"/>
            </a:pPr>
            <a:r>
              <a:rPr lang="en"/>
              <a:t>How is the data being structured?</a:t>
            </a:r>
            <a:endParaRPr/>
          </a:p>
          <a:p>
            <a:pPr indent="-317500" lvl="2" marL="1371600" rtl="0" algn="l">
              <a:spcBef>
                <a:spcPts val="0"/>
              </a:spcBef>
              <a:spcAft>
                <a:spcPts val="0"/>
              </a:spcAft>
              <a:buSzPts val="1400"/>
              <a:buAutoNum type="romanLcPeriod"/>
            </a:pPr>
            <a:r>
              <a:rPr lang="en"/>
              <a:t>Is it wide or tidy?</a:t>
            </a:r>
            <a:endParaRPr/>
          </a:p>
          <a:p>
            <a:pPr indent="-317500" lvl="1" marL="914400" rtl="0" algn="l">
              <a:spcBef>
                <a:spcPts val="0"/>
              </a:spcBef>
              <a:spcAft>
                <a:spcPts val="0"/>
              </a:spcAft>
              <a:buSzPts val="1400"/>
              <a:buAutoNum type="alphaLcPeriod"/>
            </a:pPr>
            <a:r>
              <a:rPr lang="en"/>
              <a:t>Dates, numbers, strings being read correctly?</a:t>
            </a:r>
            <a:endParaRPr/>
          </a:p>
          <a:p>
            <a:pPr indent="-317500" lvl="1" marL="914400" rtl="0" algn="l">
              <a:spcBef>
                <a:spcPts val="0"/>
              </a:spcBef>
              <a:spcAft>
                <a:spcPts val="0"/>
              </a:spcAft>
              <a:buSzPts val="1400"/>
              <a:buAutoNum type="alphaLcPeriod"/>
            </a:pPr>
            <a:r>
              <a:rPr lang="en"/>
              <a:t>Are there dupes?</a:t>
            </a:r>
            <a:endParaRPr/>
          </a:p>
          <a:p>
            <a:pPr indent="-317500" lvl="1" marL="914400" rtl="0" algn="l">
              <a:spcBef>
                <a:spcPts val="0"/>
              </a:spcBef>
              <a:spcAft>
                <a:spcPts val="0"/>
              </a:spcAft>
              <a:buSzPts val="1400"/>
              <a:buAutoNum type="alphaLcPeriod"/>
            </a:pPr>
            <a:r>
              <a:rPr lang="en"/>
              <a:t>Is it sorted?</a:t>
            </a:r>
            <a:endParaRPr/>
          </a:p>
          <a:p>
            <a:pPr indent="-317500" lvl="1" marL="914400" rtl="0" algn="l">
              <a:spcBef>
                <a:spcPts val="0"/>
              </a:spcBef>
              <a:spcAft>
                <a:spcPts val="0"/>
              </a:spcAft>
              <a:buSzPts val="1400"/>
              <a:buAutoNum type="alphaLcPeriod"/>
            </a:pPr>
            <a:r>
              <a:rPr lang="en"/>
              <a:t>What are the grouping variables?</a:t>
            </a:r>
            <a:endParaRPr b="1"/>
          </a:p>
          <a:p>
            <a:pPr indent="-342900" lvl="0" marL="457200" rtl="0" algn="l">
              <a:spcBef>
                <a:spcPts val="0"/>
              </a:spcBef>
              <a:spcAft>
                <a:spcPts val="0"/>
              </a:spcAft>
              <a:buSzPts val="1800"/>
              <a:buAutoNum type="arabicPeriod"/>
            </a:pPr>
            <a:r>
              <a:rPr lang="en"/>
              <a:t>Test your understanding</a:t>
            </a:r>
            <a:endParaRPr/>
          </a:p>
          <a:p>
            <a:pPr indent="-317500" lvl="1" marL="914400" rtl="0" algn="l">
              <a:spcBef>
                <a:spcPts val="0"/>
              </a:spcBef>
              <a:spcAft>
                <a:spcPts val="0"/>
              </a:spcAft>
              <a:buSzPts val="1400"/>
              <a:buAutoNum type="alphaLcPeriod"/>
            </a:pPr>
            <a:r>
              <a:rPr lang="en"/>
              <a:t>Make basic computations</a:t>
            </a:r>
            <a:endParaRPr/>
          </a:p>
          <a:p>
            <a:pPr indent="-317500" lvl="2" marL="1371600" rtl="0" algn="l">
              <a:spcBef>
                <a:spcPts val="0"/>
              </a:spcBef>
              <a:spcAft>
                <a:spcPts val="0"/>
              </a:spcAft>
              <a:buSzPts val="1400"/>
              <a:buAutoNum type="romanLcPeriod"/>
            </a:pPr>
            <a:r>
              <a:rPr lang="en"/>
              <a:t>Does it add up to the expected populations? (ie is Vermont &gt; Texas?)</a:t>
            </a:r>
            <a:endParaRPr/>
          </a:p>
          <a:p>
            <a:pPr indent="-317500" lvl="2" marL="1371600" rtl="0" algn="l">
              <a:spcBef>
                <a:spcPts val="0"/>
              </a:spcBef>
              <a:spcAft>
                <a:spcPts val="0"/>
              </a:spcAft>
              <a:buSzPts val="1400"/>
              <a:buAutoNum type="romanLcPeriod"/>
            </a:pPr>
            <a:r>
              <a:rPr lang="en"/>
              <a:t>Do differences in groups make sense? </a:t>
            </a:r>
            <a:endParaRPr/>
          </a:p>
          <a:p>
            <a:pPr indent="-342900" lvl="0" marL="457200" rtl="0" algn="l">
              <a:spcBef>
                <a:spcPts val="0"/>
              </a:spcBef>
              <a:spcAft>
                <a:spcPts val="0"/>
              </a:spcAft>
              <a:buSzPts val="1800"/>
              <a:buAutoNum type="arabicPeriod"/>
            </a:pPr>
            <a:r>
              <a:rPr lang="en"/>
              <a:t>Start sketching</a:t>
            </a:r>
            <a:endParaRPr/>
          </a:p>
          <a:p>
            <a:pPr indent="-317500" lvl="1" marL="914400" rtl="0" algn="l">
              <a:spcBef>
                <a:spcPts val="0"/>
              </a:spcBef>
              <a:spcAft>
                <a:spcPts val="0"/>
              </a:spcAft>
              <a:buSzPts val="1400"/>
              <a:buAutoNum type="alphaLcPeriod"/>
            </a:pPr>
            <a:r>
              <a:rPr lang="en"/>
              <a:t>It’s a check on your data cleaning. </a:t>
            </a:r>
            <a:endParaRPr/>
          </a:p>
          <a:p>
            <a:pPr indent="-317500" lvl="1" marL="914400" rtl="0" algn="l">
              <a:spcBef>
                <a:spcPts val="0"/>
              </a:spcBef>
              <a:spcAft>
                <a:spcPts val="0"/>
              </a:spcAft>
              <a:buSzPts val="1400"/>
              <a:buAutoNum type="alphaLcPeriod"/>
            </a:pPr>
            <a:r>
              <a:rPr lang="en"/>
              <a:t>It also gives you a feel for the data you’re working with.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tools for data analysis.</a:t>
            </a:r>
            <a:endParaRPr/>
          </a:p>
          <a:p>
            <a:pPr indent="0" lvl="0" marL="0" rtl="0" algn="l">
              <a:spcBef>
                <a:spcPts val="0"/>
              </a:spcBef>
              <a:spcAft>
                <a:spcPts val="0"/>
              </a:spcAft>
              <a:buNone/>
            </a:pPr>
            <a:r>
              <a:t/>
            </a:r>
            <a:endParaRPr/>
          </a:p>
        </p:txBody>
      </p:sp>
      <p:sp>
        <p:nvSpPr>
          <p:cNvPr id="324" name="Google Shape;324;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R and Rstudio.</a:t>
            </a:r>
            <a:endParaRPr/>
          </a:p>
          <a:p>
            <a:pPr indent="0" lvl="0" marL="0" rtl="0" algn="l">
              <a:spcBef>
                <a:spcPts val="1200"/>
              </a:spcBef>
              <a:spcAft>
                <a:spcPts val="0"/>
              </a:spcAft>
              <a:buNone/>
            </a:pPr>
            <a:r>
              <a:rPr lang="en"/>
              <a:t>Rstudio is the environment in which we’re going to run R on.</a:t>
            </a:r>
            <a:endParaRPr/>
          </a:p>
          <a:p>
            <a:pPr indent="0" lvl="0" marL="0" rtl="0" algn="l">
              <a:spcBef>
                <a:spcPts val="1200"/>
              </a:spcBef>
              <a:spcAft>
                <a:spcPts val="0"/>
              </a:spcAft>
              <a:buNone/>
            </a:pPr>
            <a:r>
              <a:rPr lang="en"/>
              <a:t>Our data analysis “stack”</a:t>
            </a:r>
            <a:r>
              <a:rPr lang="en"/>
              <a:t>:</a:t>
            </a:r>
            <a:endParaRPr/>
          </a:p>
          <a:p>
            <a:pPr indent="0" lvl="0" marL="0" rtl="0" algn="l">
              <a:spcBef>
                <a:spcPts val="1200"/>
              </a:spcBef>
              <a:spcAft>
                <a:spcPts val="0"/>
              </a:spcAft>
              <a:buNone/>
            </a:pPr>
            <a:r>
              <a:rPr lang="en"/>
              <a:t>Tidyverse: </a:t>
            </a:r>
            <a:endParaRPr/>
          </a:p>
          <a:p>
            <a:pPr indent="-342900" lvl="0" marL="457200" rtl="0" algn="l">
              <a:spcBef>
                <a:spcPts val="1200"/>
              </a:spcBef>
              <a:spcAft>
                <a:spcPts val="0"/>
              </a:spcAft>
              <a:buSzPts val="1800"/>
              <a:buChar char="●"/>
            </a:pPr>
            <a:r>
              <a:rPr lang="en"/>
              <a:t>D</a:t>
            </a:r>
            <a:r>
              <a:rPr lang="en"/>
              <a:t>plyr (for manipulating dataframes), </a:t>
            </a:r>
            <a:endParaRPr/>
          </a:p>
          <a:p>
            <a:pPr indent="-342900" lvl="0" marL="457200" rtl="0" algn="l">
              <a:spcBef>
                <a:spcPts val="0"/>
              </a:spcBef>
              <a:spcAft>
                <a:spcPts val="0"/>
              </a:spcAft>
              <a:buSzPts val="1800"/>
              <a:buChar char="●"/>
            </a:pPr>
            <a:r>
              <a:rPr lang="en"/>
              <a:t>Tidyr (for restructuring dataframes), </a:t>
            </a:r>
            <a:endParaRPr/>
          </a:p>
          <a:p>
            <a:pPr indent="-342900" lvl="0" marL="457200" rtl="0" algn="l">
              <a:spcBef>
                <a:spcPts val="0"/>
              </a:spcBef>
              <a:spcAft>
                <a:spcPts val="0"/>
              </a:spcAft>
              <a:buSzPts val="1800"/>
              <a:buChar char="●"/>
            </a:pPr>
            <a:r>
              <a:rPr lang="en"/>
              <a:t>Stringr (dealing with strings), </a:t>
            </a:r>
            <a:endParaRPr/>
          </a:p>
          <a:p>
            <a:pPr indent="-342900" lvl="0" marL="457200" rtl="0" algn="l">
              <a:spcBef>
                <a:spcPts val="0"/>
              </a:spcBef>
              <a:spcAft>
                <a:spcPts val="0"/>
              </a:spcAft>
              <a:buSzPts val="1800"/>
              <a:buChar char="●"/>
            </a:pPr>
            <a:r>
              <a:rPr lang="en"/>
              <a:t>GGplot2 (charts),</a:t>
            </a:r>
            <a:endParaRPr/>
          </a:p>
          <a:p>
            <a:pPr indent="-342900" lvl="0" marL="457200" rtl="0" algn="l">
              <a:spcBef>
                <a:spcPts val="0"/>
              </a:spcBef>
              <a:spcAft>
                <a:spcPts val="0"/>
              </a:spcAft>
              <a:buSzPts val="1800"/>
              <a:buChar char="●"/>
            </a:pPr>
            <a:r>
              <a:rPr lang="en"/>
              <a:t>Lubridate (dealing with dates)</a:t>
            </a:r>
            <a:endParaRPr/>
          </a:p>
          <a:p>
            <a:pPr indent="-342900" lvl="0" marL="457200" rtl="0" algn="l">
              <a:spcBef>
                <a:spcPts val="0"/>
              </a:spcBef>
              <a:spcAft>
                <a:spcPts val="0"/>
              </a:spcAft>
              <a:buSzPts val="1800"/>
              <a:buChar char="●"/>
            </a:pPr>
            <a:r>
              <a:rPr lang="en"/>
              <a:t>P</a:t>
            </a:r>
            <a:r>
              <a:rPr lang="en"/>
              <a:t>urrr (fast loops),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tools for polished visualization</a:t>
            </a:r>
            <a:endParaRPr/>
          </a:p>
        </p:txBody>
      </p:sp>
      <p:sp>
        <p:nvSpPr>
          <p:cNvPr id="330" name="Google Shape;33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 + Inkscape</a:t>
            </a:r>
            <a:endParaRPr/>
          </a:p>
          <a:p>
            <a:pPr indent="-342900" lvl="0" marL="457200" rtl="0" algn="l">
              <a:spcBef>
                <a:spcPts val="0"/>
              </a:spcBef>
              <a:spcAft>
                <a:spcPts val="0"/>
              </a:spcAft>
              <a:buSzPts val="1800"/>
              <a:buChar char="●"/>
            </a:pPr>
            <a:r>
              <a:rPr lang="en"/>
              <a:t>HTML, CSS, Javascript/D3</a:t>
            </a:r>
            <a:endParaRPr/>
          </a:p>
          <a:p>
            <a:pPr indent="-342900" lvl="0" marL="457200" rtl="0" algn="l">
              <a:spcBef>
                <a:spcPts val="0"/>
              </a:spcBef>
              <a:spcAft>
                <a:spcPts val="0"/>
              </a:spcAft>
              <a:buSzPts val="1800"/>
              <a:buChar char="●"/>
            </a:pPr>
            <a:r>
              <a:rPr lang="en"/>
              <a:t>Mapshaper</a:t>
            </a:r>
            <a:endParaRPr/>
          </a:p>
          <a:p>
            <a:pPr indent="0" lvl="0" marL="45720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pre-recorded lectures</a:t>
            </a:r>
            <a:endParaRPr/>
          </a:p>
        </p:txBody>
      </p:sp>
      <p:sp>
        <p:nvSpPr>
          <p:cNvPr id="336" name="Google Shape;33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Set up your R environment</a:t>
            </a:r>
            <a:endParaRPr/>
          </a:p>
          <a:p>
            <a:pPr indent="-342900" lvl="0" marL="457200" rtl="0" algn="l">
              <a:spcBef>
                <a:spcPts val="0"/>
              </a:spcBef>
              <a:spcAft>
                <a:spcPts val="0"/>
              </a:spcAft>
              <a:buSzPts val="1800"/>
              <a:buChar char="●"/>
            </a:pPr>
            <a:r>
              <a:rPr lang="en"/>
              <a:t>I’m going to walk you through the workflow with coronavirus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a:t>
            </a:r>
            <a:endParaRPr/>
          </a:p>
        </p:txBody>
      </p:sp>
      <p:sp>
        <p:nvSpPr>
          <p:cNvPr id="342" name="Google Shape;34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You’re going to repeat a simple process outlined in the pre-recorded lecture, but with a dataset I doctored that will have a bunch of errors in it. </a:t>
            </a:r>
            <a:endParaRPr/>
          </a:p>
          <a:p>
            <a:pPr indent="0" lvl="0" marL="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348" name="Google Shape;34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70050" y="464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Pfizer</a:t>
            </a:r>
            <a:endParaRPr/>
          </a:p>
        </p:txBody>
      </p:sp>
      <p:pic>
        <p:nvPicPr>
          <p:cNvPr id="82" name="Google Shape;82;p17"/>
          <p:cNvPicPr preferRelativeResize="0"/>
          <p:nvPr/>
        </p:nvPicPr>
        <p:blipFill>
          <a:blip r:embed="rId3">
            <a:alphaModFix/>
          </a:blip>
          <a:stretch>
            <a:fillRect/>
          </a:stretch>
        </p:blipFill>
        <p:spPr>
          <a:xfrm>
            <a:off x="2030933" y="-77775"/>
            <a:ext cx="6385037" cy="51435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end!</a:t>
            </a:r>
            <a:endParaRPr/>
          </a:p>
        </p:txBody>
      </p:sp>
      <p:sp>
        <p:nvSpPr>
          <p:cNvPr id="354" name="Google Shape;35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52400" y="152400"/>
            <a:ext cx="6853709" cy="48386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952113" y="152400"/>
            <a:ext cx="7239767"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20"/>
          <p:cNvPicPr preferRelativeResize="0"/>
          <p:nvPr/>
        </p:nvPicPr>
        <p:blipFill>
          <a:blip r:embed="rId3">
            <a:alphaModFix/>
          </a:blip>
          <a:stretch>
            <a:fillRect/>
          </a:stretch>
        </p:blipFill>
        <p:spPr>
          <a:xfrm>
            <a:off x="0" y="114438"/>
            <a:ext cx="9144001" cy="4914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Bars</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1"/>
          <p:cNvPicPr preferRelativeResize="0"/>
          <p:nvPr/>
        </p:nvPicPr>
        <p:blipFill>
          <a:blip r:embed="rId3">
            <a:alphaModFix/>
          </a:blip>
          <a:stretch>
            <a:fillRect/>
          </a:stretch>
        </p:blipFill>
        <p:spPr>
          <a:xfrm>
            <a:off x="0" y="445035"/>
            <a:ext cx="9143998" cy="35565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